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959" autoAdjust="0"/>
    <p:restoredTop sz="94660"/>
  </p:normalViewPr>
  <p:slideViewPr>
    <p:cSldViewPr snapToGrid="0">
      <p:cViewPr varScale="1">
        <p:scale>
          <a:sx n="88" d="100"/>
          <a:sy n="88" d="100"/>
        </p:scale>
        <p:origin x="-283"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910D49-ABCE-47EB-9482-649FBA5F99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C230C362-732D-4B96-B554-607F774AA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BA51BEDF-200F-4765-B871-431882AE5A0C}"/>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9A7A76A3-A9F4-443E-8BCE-889937368F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1F878F2-E7AC-469C-9D2E-701E2496D8F7}"/>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255625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CC01B1-78D7-484E-9FAE-D3951679F7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DF7618B-220C-4B03-9AAC-DB566CECEC5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5443CEB-D2A7-44E5-8E4E-3F36DC51157C}"/>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0F10E8FE-2355-42F0-B603-ED747DBDF1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EAECE9B-5DA7-48F8-8758-8C03FBDDB4BE}"/>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10687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18C088D-4FD0-4E67-850A-884A9CF082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2420195-2C3A-4BD6-BE1A-3D24AFB21F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3B76E1F-9BA4-4DAC-90A3-36BADE5834EC}"/>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3A128A42-60A2-4FA8-8BF5-82BFCA845B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50222A2-2478-4877-AED2-5512B812CDF5}"/>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35667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29DC43-D822-44B2-8C62-89B3E91E81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FE7B1C60-813B-4D4B-ABDF-6049FA0A2B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AF91B7D-5744-4B3C-89BA-1AECD411DFD8}"/>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9F55384B-3E68-444E-9C42-322624FB80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B905C7D-01E4-43BB-BBF9-21A3BA537E68}"/>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34445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1F9C179-A8ED-4298-98C2-857A1CEADD4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A2A2D5BC-3370-488D-921A-936443160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AB850349-9BFF-4DB4-B39E-82ED14E331A3}"/>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2196647A-8DD1-4584-ACD0-3FB667F914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A789369-51DE-49DD-AB23-7740C4732D0B}"/>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63708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9FE088-17A3-45BE-AACA-97921FA6FC2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FADDD154-F3CC-4519-8D24-5FFC59EF3DB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C187354E-7B8E-4FCF-A599-2E03806276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0C8A1A96-0CC8-41DB-8236-B6C9B92437DB}"/>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6" name="Espace réservé du pied de page 5">
            <a:extLst>
              <a:ext uri="{FF2B5EF4-FFF2-40B4-BE49-F238E27FC236}">
                <a16:creationId xmlns:a16="http://schemas.microsoft.com/office/drawing/2014/main" xmlns="" id="{8754C2A0-4A6A-4EA5-9643-7E91638C35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6B0C3B0-5996-4AC0-9A29-DDCA329D852A}"/>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100568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A3B56B-C22E-4FDB-B75B-6D8FA175246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A81CA814-8F21-4472-AA4D-205D7746C8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6339EED8-87A5-4DBA-8F6D-D4DFE2A4B2E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3A07E35A-AC3A-4C60-817F-53CDC031C9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20568D8C-61AD-428C-989B-9C72FCAA19D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2E69F831-E318-4477-A945-2A67F4448312}"/>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8" name="Espace réservé du pied de page 7">
            <a:extLst>
              <a:ext uri="{FF2B5EF4-FFF2-40B4-BE49-F238E27FC236}">
                <a16:creationId xmlns:a16="http://schemas.microsoft.com/office/drawing/2014/main" xmlns="" id="{3C1E0B1F-7F24-4D98-97FF-40A9962A8A8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EF07500-11A0-4406-A483-6837BD2F3CB6}"/>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364651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A7A438-5BCC-41F5-9EBA-712704DDE0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0B67A69-4D7C-46A8-8763-0AEE4E355CB9}"/>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4" name="Espace réservé du pied de page 3">
            <a:extLst>
              <a:ext uri="{FF2B5EF4-FFF2-40B4-BE49-F238E27FC236}">
                <a16:creationId xmlns:a16="http://schemas.microsoft.com/office/drawing/2014/main" xmlns="" id="{03A0211E-DC1F-4524-BE57-47676CB40B3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F0A7609E-5EDB-4256-888D-667DA3C03DB8}"/>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198844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174A567-D674-4D78-BB70-2336E205E9E9}"/>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3" name="Espace réservé du pied de page 2">
            <a:extLst>
              <a:ext uri="{FF2B5EF4-FFF2-40B4-BE49-F238E27FC236}">
                <a16:creationId xmlns:a16="http://schemas.microsoft.com/office/drawing/2014/main" xmlns="" id="{F85BF920-9DCA-4463-B298-42841DE486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D7ED5D5-A926-4F72-B038-8B460EF8CBA8}"/>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267747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518927-9810-48F1-A16E-C25E96316D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5A84DC1B-E8D7-4B6B-BEBC-ABC47B14F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4C29CB2E-42E0-4748-B02E-9E11558D3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F079ECF-8E41-41CD-A26E-8356E7361BA9}"/>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6" name="Espace réservé du pied de page 5">
            <a:extLst>
              <a:ext uri="{FF2B5EF4-FFF2-40B4-BE49-F238E27FC236}">
                <a16:creationId xmlns:a16="http://schemas.microsoft.com/office/drawing/2014/main" xmlns="" id="{6930B6E3-9DB0-447A-8C8C-9FD10CEEC6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7DD1B6A-1EBF-491A-81DA-2A00051C6C1E}"/>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129108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2FFD4F-8EF2-4A9E-855B-AF7B175012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FA834B60-A72F-449C-81BC-9A55B4DA7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5D771420-B286-4569-BA18-E95CF983A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F50EA73A-BFCD-49B6-92A8-FF02B7DFB2D3}"/>
              </a:ext>
            </a:extLst>
          </p:cNvPr>
          <p:cNvSpPr>
            <a:spLocks noGrp="1"/>
          </p:cNvSpPr>
          <p:nvPr>
            <p:ph type="dt" sz="half" idx="10"/>
          </p:nvPr>
        </p:nvSpPr>
        <p:spPr/>
        <p:txBody>
          <a:bodyPr/>
          <a:lstStyle/>
          <a:p>
            <a:fld id="{CFC83C93-3386-408F-BE15-698D2F92AE4A}" type="datetimeFigureOut">
              <a:rPr lang="fr-FR" smtClean="0"/>
              <a:pPr/>
              <a:t>25/02/2023</a:t>
            </a:fld>
            <a:endParaRPr lang="fr-FR"/>
          </a:p>
        </p:txBody>
      </p:sp>
      <p:sp>
        <p:nvSpPr>
          <p:cNvPr id="6" name="Espace réservé du pied de page 5">
            <a:extLst>
              <a:ext uri="{FF2B5EF4-FFF2-40B4-BE49-F238E27FC236}">
                <a16:creationId xmlns:a16="http://schemas.microsoft.com/office/drawing/2014/main" xmlns="" id="{15E6FAA9-0425-4AC7-AD80-1D4684908E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A85A5E6-61AB-4193-A80A-16149A2E636D}"/>
              </a:ext>
            </a:extLst>
          </p:cNvPr>
          <p:cNvSpPr>
            <a:spLocks noGrp="1"/>
          </p:cNvSpPr>
          <p:nvPr>
            <p:ph type="sldNum" sz="quarter" idx="12"/>
          </p:nvPr>
        </p:nvSpPr>
        <p:spPr/>
        <p:txBody>
          <a:body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2161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D6785200-32E7-4ECC-9C9F-07F65682D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83D00956-22E3-446A-8881-57EDE540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E7E7382-FF7D-4C3A-98EE-CF13BF04B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83C93-3386-408F-BE15-698D2F92AE4A}" type="datetimeFigureOut">
              <a:rPr lang="fr-FR" smtClean="0"/>
              <a:pPr/>
              <a:t>25/02/2023</a:t>
            </a:fld>
            <a:endParaRPr lang="fr-FR"/>
          </a:p>
        </p:txBody>
      </p:sp>
      <p:sp>
        <p:nvSpPr>
          <p:cNvPr id="5" name="Espace réservé du pied de page 4">
            <a:extLst>
              <a:ext uri="{FF2B5EF4-FFF2-40B4-BE49-F238E27FC236}">
                <a16:creationId xmlns:a16="http://schemas.microsoft.com/office/drawing/2014/main" xmlns="" id="{C1B2631D-4755-4A65-B248-BE30EC73A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37963D7D-FB34-4B26-8B17-48073EE93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35ABD-B994-4F96-A96C-9FCEBCC124CE}" type="slidenum">
              <a:rPr lang="fr-FR" smtClean="0"/>
              <a:pPr/>
              <a:t>‹N°›</a:t>
            </a:fld>
            <a:endParaRPr lang="fr-FR"/>
          </a:p>
        </p:txBody>
      </p:sp>
    </p:spTree>
    <p:extLst>
      <p:ext uri="{BB962C8B-B14F-4D97-AF65-F5344CB8AC3E}">
        <p14:creationId xmlns:p14="http://schemas.microsoft.com/office/powerpoint/2010/main" xmlns="" val="312197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1</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633248" y="4761186"/>
            <a:ext cx="10925504" cy="1907628"/>
          </a:xfrm>
        </p:spPr>
        <p:txBody>
          <a:bodyPr>
            <a:normAutofit fontScale="92500" lnSpcReduction="10000"/>
          </a:bodyPr>
          <a:lstStyle/>
          <a:p>
            <a:pPr algn="l"/>
            <a:r>
              <a:rPr lang="fr-FR" sz="1600" dirty="0"/>
              <a:t>Notre quartier tel que le Géographe Cassini le voyait au XVIIIème siècle. La cartographie de la France entière a été terminée par ses fils.</a:t>
            </a:r>
          </a:p>
          <a:p>
            <a:pPr algn="l"/>
            <a:r>
              <a:rPr lang="fr-FR" sz="1600" dirty="0"/>
              <a:t>Les Cabanes de Pérols sont bien là. La cabane de l’</a:t>
            </a:r>
            <a:r>
              <a:rPr lang="fr-FR" sz="1600" dirty="0" err="1"/>
              <a:t>Avranche</a:t>
            </a:r>
            <a:r>
              <a:rPr lang="fr-FR" sz="1600" dirty="0"/>
              <a:t> est là. La « Manière neuve » qui traverse l’étang est en fait une maniguière, qui est un piège à poisson constitué de faisceaux de branches de tamaris (voir Marie-José Guigou) qui sera remplacé plus tard par les filets des « </a:t>
            </a:r>
            <a:r>
              <a:rPr lang="fr-FR" sz="1600" dirty="0" err="1"/>
              <a:t>capechades</a:t>
            </a:r>
            <a:r>
              <a:rPr lang="fr-FR" sz="1600" dirty="0"/>
              <a:t> ».</a:t>
            </a:r>
          </a:p>
          <a:p>
            <a:pPr algn="l"/>
            <a:r>
              <a:rPr lang="fr-FR" sz="1600" dirty="0"/>
              <a:t>On voit également le canal du Rhône à Sète, en construction, dont le dernier tronçon ne longe pas le littoral comme aujourd’hui, mais s’élance dans l’étang qui à l’époque devait avoir une profondeur suffisante pour les barques de transport à fond plat. Deux maniguières le relient au lido et aux Cabanes. Ce tronçon restera jusque dans les années 60 le « Canal Royal ». Vous pourrez le voir sur les images qui suivent.</a:t>
            </a:r>
          </a:p>
        </p:txBody>
      </p:sp>
      <p:pic>
        <p:nvPicPr>
          <p:cNvPr id="7" name="Image 6">
            <a:extLst>
              <a:ext uri="{FF2B5EF4-FFF2-40B4-BE49-F238E27FC236}">
                <a16:creationId xmlns:a16="http://schemas.microsoft.com/office/drawing/2014/main" xmlns="" id="{7712A910-DAF3-4F92-B651-395DFC1B2A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1047" y="839262"/>
            <a:ext cx="7828133" cy="3921923"/>
          </a:xfrm>
          <a:prstGeom prst="rect">
            <a:avLst/>
          </a:prstGeom>
        </p:spPr>
      </p:pic>
    </p:spTree>
    <p:extLst>
      <p:ext uri="{BB962C8B-B14F-4D97-AF65-F5344CB8AC3E}">
        <p14:creationId xmlns:p14="http://schemas.microsoft.com/office/powerpoint/2010/main" xmlns="" val="249604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26C24B-9C87-4DB6-B411-19F048DC5577}"/>
              </a:ext>
            </a:extLst>
          </p:cNvPr>
          <p:cNvSpPr>
            <a:spLocks noGrp="1"/>
          </p:cNvSpPr>
          <p:nvPr>
            <p:ph type="title"/>
          </p:nvPr>
        </p:nvSpPr>
        <p:spPr>
          <a:xfrm>
            <a:off x="839788" y="365126"/>
            <a:ext cx="10515600" cy="823912"/>
          </a:xfrm>
        </p:spPr>
        <p:txBody>
          <a:bodyPr>
            <a:normAutofit fontScale="90000"/>
          </a:bodyPr>
          <a:lstStyle/>
          <a:p>
            <a:r>
              <a:rPr lang="fr-FR" sz="3200" dirty="0" smtClean="0"/>
              <a:t>Balade </a:t>
            </a:r>
            <a:r>
              <a:rPr lang="fr-FR" sz="3200" dirty="0"/>
              <a:t>historique au-dessus des Cabanes de Pérols – photo 2</a:t>
            </a:r>
            <a:br>
              <a:rPr lang="fr-FR" sz="3200" dirty="0"/>
            </a:br>
            <a:endParaRPr lang="fr-FR" sz="3200" dirty="0"/>
          </a:p>
        </p:txBody>
      </p:sp>
      <p:pic>
        <p:nvPicPr>
          <p:cNvPr id="10" name="Espace réservé du contenu 9">
            <a:extLst>
              <a:ext uri="{FF2B5EF4-FFF2-40B4-BE49-F238E27FC236}">
                <a16:creationId xmlns:a16="http://schemas.microsoft.com/office/drawing/2014/main" xmlns="" id="{CC20BC0C-579B-4945-9D81-55812DF50F8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471614" y="1467651"/>
            <a:ext cx="7842254" cy="3922698"/>
          </a:xfrm>
        </p:spPr>
      </p:pic>
      <p:sp>
        <p:nvSpPr>
          <p:cNvPr id="5" name="Espace réservé du texte 4">
            <a:extLst>
              <a:ext uri="{FF2B5EF4-FFF2-40B4-BE49-F238E27FC236}">
                <a16:creationId xmlns:a16="http://schemas.microsoft.com/office/drawing/2014/main" xmlns="" id="{F6FFBF79-FFE3-4D5D-9E9B-2061C2234939}"/>
              </a:ext>
            </a:extLst>
          </p:cNvPr>
          <p:cNvSpPr>
            <a:spLocks noGrp="1"/>
          </p:cNvSpPr>
          <p:nvPr>
            <p:ph type="body" sz="quarter" idx="3"/>
          </p:nvPr>
        </p:nvSpPr>
        <p:spPr>
          <a:xfrm>
            <a:off x="315310" y="5325829"/>
            <a:ext cx="11214702" cy="1532171"/>
          </a:xfrm>
        </p:spPr>
        <p:txBody>
          <a:bodyPr>
            <a:normAutofit fontScale="25000" lnSpcReduction="20000"/>
          </a:bodyPr>
          <a:lstStyle/>
          <a:p>
            <a:endParaRPr lang="fr-FR" sz="3300" b="0" dirty="0"/>
          </a:p>
          <a:p>
            <a:r>
              <a:rPr lang="fr-FR" sz="7200" b="0" dirty="0"/>
              <a:t>Si le canal royal est toujours là, le canal du Rhône à Sète a poursuivi sa route. Carnon vient d’arriver, avec son poste de douane, une bergerie (par où pouvaient passer les moutons de prés salés ?) La maison du Garde approximativement au Grand Travers ?</a:t>
            </a:r>
          </a:p>
          <a:p>
            <a:r>
              <a:rPr lang="fr-FR" sz="7200" b="0" dirty="0"/>
              <a:t>Plus au sud, le Grau neuf de </a:t>
            </a:r>
            <a:r>
              <a:rPr lang="fr-FR" sz="7200" b="0" dirty="0" err="1"/>
              <a:t>Balestras</a:t>
            </a:r>
            <a:r>
              <a:rPr lang="fr-FR" sz="7200" b="0" dirty="0"/>
              <a:t> et sa Redoute (rebâtie aujourd’hui dans l’étang) et ses Cabanes, racines du futur Palavas. Au nord Fréjorgues est prêt à accueillir l’Aéroport.</a:t>
            </a:r>
          </a:p>
          <a:p>
            <a:endParaRPr lang="fr-FR" dirty="0"/>
          </a:p>
        </p:txBody>
      </p:sp>
      <p:sp>
        <p:nvSpPr>
          <p:cNvPr id="12" name="Espace réservé du texte 11">
            <a:extLst>
              <a:ext uri="{FF2B5EF4-FFF2-40B4-BE49-F238E27FC236}">
                <a16:creationId xmlns:a16="http://schemas.microsoft.com/office/drawing/2014/main" xmlns="" id="{D76C0B46-6BA6-4A0E-8680-8EFFFFF7982C}"/>
              </a:ext>
            </a:extLst>
          </p:cNvPr>
          <p:cNvSpPr>
            <a:spLocks noGrp="1"/>
          </p:cNvSpPr>
          <p:nvPr>
            <p:ph type="body" idx="1"/>
          </p:nvPr>
        </p:nvSpPr>
        <p:spPr>
          <a:xfrm>
            <a:off x="664861" y="767519"/>
            <a:ext cx="10515600" cy="1013983"/>
          </a:xfrm>
        </p:spPr>
        <p:txBody>
          <a:bodyPr>
            <a:normAutofit fontScale="25000" lnSpcReduction="20000"/>
          </a:bodyPr>
          <a:lstStyle/>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endParaRPr lang="fr-FR" sz="7200" b="0" dirty="0"/>
          </a:p>
          <a:p>
            <a:r>
              <a:rPr lang="fr-FR" sz="7200" b="0" dirty="0"/>
              <a:t>Notre quartier tel que les cartes d’état-major le décrivent entre 1820 et 1866. Les petits points rouges des cabanes sont là. Mais un nouveau bâtiment est noté, « le Hangard ».</a:t>
            </a:r>
          </a:p>
          <a:p>
            <a:endParaRPr lang="fr-FR" b="0" dirty="0"/>
          </a:p>
          <a:p>
            <a:endParaRPr lang="fr-FR" dirty="0"/>
          </a:p>
        </p:txBody>
      </p:sp>
    </p:spTree>
    <p:extLst>
      <p:ext uri="{BB962C8B-B14F-4D97-AF65-F5344CB8AC3E}">
        <p14:creationId xmlns:p14="http://schemas.microsoft.com/office/powerpoint/2010/main" xmlns="" val="231865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3</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633248" y="4619297"/>
            <a:ext cx="10925504" cy="2049517"/>
          </a:xfrm>
        </p:spPr>
        <p:txBody>
          <a:bodyPr>
            <a:noAutofit/>
          </a:bodyPr>
          <a:lstStyle/>
          <a:p>
            <a:pPr algn="l"/>
            <a:r>
              <a:rPr lang="fr-FR" sz="1800" dirty="0"/>
              <a:t>Première de la série, photo aérienne de 1937.</a:t>
            </a:r>
          </a:p>
          <a:p>
            <a:pPr algn="l"/>
            <a:r>
              <a:rPr lang="fr-FR" sz="1800" dirty="0"/>
              <a:t>Au milieu de la zone cultivée, une seule maison, celle de la famille Laval qui vend des vers pour la pêche, en bord route à l’entrée du chemin, trône un magnifique écriteau : « Au poète, vers pour la pêche ».</a:t>
            </a:r>
          </a:p>
          <a:p>
            <a:pPr algn="l"/>
            <a:r>
              <a:rPr lang="fr-FR" sz="1800" dirty="0"/>
              <a:t>Quelques Cabanes de pêcheurs au bord du chemin de l’étang de l’or, où elles resteront encore quelques dizaines d’années les seules. On distingue nettement le « Hangard » posé sur la darse. En bordure de la départementale, le </a:t>
            </a:r>
            <a:r>
              <a:rPr lang="fr-FR" sz="1800" dirty="0" err="1"/>
              <a:t>coeur</a:t>
            </a:r>
            <a:r>
              <a:rPr lang="fr-FR" sz="1800" dirty="0"/>
              <a:t> des Cabanes autour de la Capitainerie. Plus à l’ouest, l’alignement des cabanes, le long de ce qui sera le chemin de Port de Carême.</a:t>
            </a:r>
          </a:p>
        </p:txBody>
      </p:sp>
      <p:pic>
        <p:nvPicPr>
          <p:cNvPr id="5" name="Image 4">
            <a:extLst>
              <a:ext uri="{FF2B5EF4-FFF2-40B4-BE49-F238E27FC236}">
                <a16:creationId xmlns:a16="http://schemas.microsoft.com/office/drawing/2014/main" xmlns="" id="{6B74B5F7-6FBE-4651-A875-6A180F2A12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7944" y="893776"/>
            <a:ext cx="6122277" cy="3457506"/>
          </a:xfrm>
          <a:prstGeom prst="rect">
            <a:avLst/>
          </a:prstGeom>
        </p:spPr>
      </p:pic>
    </p:spTree>
    <p:extLst>
      <p:ext uri="{BB962C8B-B14F-4D97-AF65-F5344CB8AC3E}">
        <p14:creationId xmlns:p14="http://schemas.microsoft.com/office/powerpoint/2010/main" xmlns="" val="378267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4</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233407" y="1340069"/>
            <a:ext cx="3201339" cy="4713889"/>
          </a:xfrm>
        </p:spPr>
        <p:txBody>
          <a:bodyPr>
            <a:noAutofit/>
          </a:bodyPr>
          <a:lstStyle/>
          <a:p>
            <a:r>
              <a:rPr lang="fr-FR" sz="2000" dirty="0"/>
              <a:t>Photo aérienne 1944.</a:t>
            </a:r>
          </a:p>
          <a:p>
            <a:pPr algn="l"/>
            <a:r>
              <a:rPr lang="fr-FR" sz="2000" dirty="0"/>
              <a:t>Le « Hangard » a disparu, mais la rue du Hangard s’est construite. </a:t>
            </a:r>
          </a:p>
          <a:p>
            <a:pPr algn="l"/>
            <a:r>
              <a:rPr lang="fr-FR" sz="2000" dirty="0"/>
              <a:t>Devant les maisons, on distingue une surface d’eau. On l’appelle l’</a:t>
            </a:r>
            <a:r>
              <a:rPr lang="fr-FR" sz="2000" dirty="0" err="1"/>
              <a:t>estagnol</a:t>
            </a:r>
            <a:r>
              <a:rPr lang="fr-FR" sz="2000"/>
              <a:t> (trou </a:t>
            </a:r>
            <a:r>
              <a:rPr lang="fr-FR" sz="2000" dirty="0"/>
              <a:t>d’eau stagnante qui communique avec l’étang </a:t>
            </a:r>
            <a:r>
              <a:rPr lang="fr-FR" sz="2000"/>
              <a:t>par capillarité). </a:t>
            </a:r>
            <a:r>
              <a:rPr lang="fr-FR" sz="2000" dirty="0"/>
              <a:t>C’est une vraie nurserie pour des millions de moustiques. Pendant longtemps les moustiquaires seront significatifs de l’habitat des Cabanes.</a:t>
            </a:r>
          </a:p>
        </p:txBody>
      </p:sp>
      <p:pic>
        <p:nvPicPr>
          <p:cNvPr id="4" name="Image 3">
            <a:extLst>
              <a:ext uri="{FF2B5EF4-FFF2-40B4-BE49-F238E27FC236}">
                <a16:creationId xmlns:a16="http://schemas.microsoft.com/office/drawing/2014/main" xmlns="" id="{26244D18-BEFE-4B6F-966E-846D7C42B38D}"/>
              </a:ext>
            </a:extLst>
          </p:cNvPr>
          <p:cNvPicPr>
            <a:picLocks noChangeAspect="1"/>
          </p:cNvPicPr>
          <p:nvPr/>
        </p:nvPicPr>
        <p:blipFill>
          <a:blip r:embed="rId2" cstate="print"/>
          <a:stretch>
            <a:fillRect/>
          </a:stretch>
        </p:blipFill>
        <p:spPr>
          <a:xfrm rot="21414837">
            <a:off x="3554562" y="1325087"/>
            <a:ext cx="8284214" cy="4674353"/>
          </a:xfrm>
          <a:prstGeom prst="rect">
            <a:avLst/>
          </a:prstGeom>
        </p:spPr>
      </p:pic>
    </p:spTree>
    <p:extLst>
      <p:ext uri="{BB962C8B-B14F-4D97-AF65-F5344CB8AC3E}">
        <p14:creationId xmlns:p14="http://schemas.microsoft.com/office/powerpoint/2010/main" xmlns="" val="382553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5</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892062" y="1060322"/>
            <a:ext cx="10733691" cy="736947"/>
          </a:xfrm>
        </p:spPr>
        <p:txBody>
          <a:bodyPr>
            <a:normAutofit fontScale="92500" lnSpcReduction="20000"/>
          </a:bodyPr>
          <a:lstStyle/>
          <a:p>
            <a:r>
              <a:rPr lang="fr-FR" dirty="0"/>
              <a:t>Carte topographique 1950. en deux couleurs.</a:t>
            </a:r>
          </a:p>
          <a:p>
            <a:r>
              <a:rPr lang="fr-FR" dirty="0"/>
              <a:t>Les cabanes continuent doucement de se construire, ainsi que Carnon-Plage</a:t>
            </a:r>
            <a:endParaRPr lang="fr-FR" sz="1600" dirty="0"/>
          </a:p>
        </p:txBody>
      </p:sp>
      <p:pic>
        <p:nvPicPr>
          <p:cNvPr id="5" name="Image 4">
            <a:extLst>
              <a:ext uri="{FF2B5EF4-FFF2-40B4-BE49-F238E27FC236}">
                <a16:creationId xmlns:a16="http://schemas.microsoft.com/office/drawing/2014/main" xmlns="" id="{F2AA89C7-0A3F-4A04-BF55-0D4D896CC5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9026" y="1860509"/>
            <a:ext cx="8899636" cy="4808305"/>
          </a:xfrm>
          <a:prstGeom prst="rect">
            <a:avLst/>
          </a:prstGeom>
        </p:spPr>
      </p:pic>
    </p:spTree>
    <p:extLst>
      <p:ext uri="{BB962C8B-B14F-4D97-AF65-F5344CB8AC3E}">
        <p14:creationId xmlns:p14="http://schemas.microsoft.com/office/powerpoint/2010/main" xmlns="" val="321416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6</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278792" y="4776951"/>
            <a:ext cx="11211911" cy="1907628"/>
          </a:xfrm>
        </p:spPr>
        <p:txBody>
          <a:bodyPr>
            <a:noAutofit/>
          </a:bodyPr>
          <a:lstStyle/>
          <a:p>
            <a:pPr algn="l"/>
            <a:r>
              <a:rPr lang="fr-FR" sz="1800" dirty="0"/>
              <a:t>Photo aérienne 1953.</a:t>
            </a:r>
          </a:p>
          <a:p>
            <a:pPr algn="l"/>
            <a:r>
              <a:rPr lang="fr-FR" sz="1800" dirty="0"/>
              <a:t>Avec l’arrivée des tracteurs, les bandes cultivées pour le fourrage des chevaux de trait commencent à se lotir. La pointe de la Grave, encore longue, se lotit.</a:t>
            </a:r>
          </a:p>
          <a:p>
            <a:pPr algn="l"/>
            <a:r>
              <a:rPr lang="fr-FR" sz="1800" dirty="0"/>
              <a:t>Le long du rivage, ces flèches plus sombres qui donnent l’impression de rentrer dans la côte sont les débarcadères pour les barques de pêche et de chasse. L’</a:t>
            </a:r>
            <a:r>
              <a:rPr lang="fr-FR" sz="1800" dirty="0" err="1"/>
              <a:t>estagnol</a:t>
            </a:r>
            <a:r>
              <a:rPr lang="fr-FR" sz="1800" dirty="0"/>
              <a:t> s’est divisé en deux et c’est dans ces années-là qu’un unique point d’eau a été installé à l’angle de la rue du Hangard et de l’ancienne départementale, aujourd’hui rue des Gabians.</a:t>
            </a:r>
          </a:p>
        </p:txBody>
      </p:sp>
      <p:pic>
        <p:nvPicPr>
          <p:cNvPr id="4" name="Image 3">
            <a:extLst>
              <a:ext uri="{FF2B5EF4-FFF2-40B4-BE49-F238E27FC236}">
                <a16:creationId xmlns:a16="http://schemas.microsoft.com/office/drawing/2014/main" xmlns="" id="{4759058B-6840-4200-B255-315B33DC91A8}"/>
              </a:ext>
            </a:extLst>
          </p:cNvPr>
          <p:cNvPicPr>
            <a:picLocks noChangeAspect="1"/>
          </p:cNvPicPr>
          <p:nvPr/>
        </p:nvPicPr>
        <p:blipFill>
          <a:blip r:embed="rId2" cstate="print"/>
          <a:stretch>
            <a:fillRect/>
          </a:stretch>
        </p:blipFill>
        <p:spPr>
          <a:xfrm>
            <a:off x="2577661" y="1024757"/>
            <a:ext cx="7260022" cy="4101275"/>
          </a:xfrm>
          <a:prstGeom prst="rect">
            <a:avLst/>
          </a:prstGeom>
        </p:spPr>
      </p:pic>
    </p:spTree>
    <p:extLst>
      <p:ext uri="{BB962C8B-B14F-4D97-AF65-F5344CB8AC3E}">
        <p14:creationId xmlns:p14="http://schemas.microsoft.com/office/powerpoint/2010/main" xmlns="" val="14843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7</a:t>
            </a:r>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8481848" y="1466192"/>
            <a:ext cx="3399112" cy="5076497"/>
          </a:xfrm>
        </p:spPr>
        <p:txBody>
          <a:bodyPr>
            <a:normAutofit lnSpcReduction="10000"/>
          </a:bodyPr>
          <a:lstStyle/>
          <a:p>
            <a:r>
              <a:rPr lang="fr-FR" dirty="0"/>
              <a:t>Photo aérienne 1960.</a:t>
            </a:r>
          </a:p>
          <a:p>
            <a:endParaRPr lang="fr-FR" dirty="0"/>
          </a:p>
          <a:p>
            <a:r>
              <a:rPr lang="fr-FR" dirty="0"/>
              <a:t>Ça y est, le bord de l’étang se construit. Les citadins sont là. Les pêcheurs laissent la place.</a:t>
            </a:r>
          </a:p>
          <a:p>
            <a:r>
              <a:rPr lang="fr-FR" dirty="0"/>
              <a:t> Les débarcadères à barques disparaissent.</a:t>
            </a:r>
          </a:p>
          <a:p>
            <a:r>
              <a:rPr lang="fr-FR" dirty="0"/>
              <a:t>D’où peut venir cet engouement ?</a:t>
            </a:r>
          </a:p>
          <a:p>
            <a:r>
              <a:rPr lang="fr-FR" dirty="0"/>
              <a:t> Juste de la démoustication ! Étonnant !</a:t>
            </a:r>
            <a:endParaRPr lang="fr-FR" sz="1600" dirty="0"/>
          </a:p>
        </p:txBody>
      </p:sp>
      <p:pic>
        <p:nvPicPr>
          <p:cNvPr id="5" name="Image 4">
            <a:extLst>
              <a:ext uri="{FF2B5EF4-FFF2-40B4-BE49-F238E27FC236}">
                <a16:creationId xmlns:a16="http://schemas.microsoft.com/office/drawing/2014/main" xmlns="" id="{733499AA-2588-4EC0-83B1-CA9ACA3239B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308453">
            <a:off x="482861" y="1415016"/>
            <a:ext cx="8148665" cy="4402604"/>
          </a:xfrm>
          <a:prstGeom prst="rect">
            <a:avLst/>
          </a:prstGeom>
        </p:spPr>
      </p:pic>
    </p:spTree>
    <p:extLst>
      <p:ext uri="{BB962C8B-B14F-4D97-AF65-F5344CB8AC3E}">
        <p14:creationId xmlns:p14="http://schemas.microsoft.com/office/powerpoint/2010/main" xmlns="" val="361652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a:t>
            </a:r>
            <a:r>
              <a:rPr lang="fr-FR" sz="3200" dirty="0" smtClean="0"/>
              <a:t>8</a:t>
            </a:r>
            <a:endParaRPr lang="fr-FR" sz="3200" dirty="0"/>
          </a:p>
        </p:txBody>
      </p:sp>
      <p:sp>
        <p:nvSpPr>
          <p:cNvPr id="3" name="Sous-titre 2">
            <a:extLst>
              <a:ext uri="{FF2B5EF4-FFF2-40B4-BE49-F238E27FC236}">
                <a16:creationId xmlns:a16="http://schemas.microsoft.com/office/drawing/2014/main" xmlns="" id="{10020259-9461-436E-8D36-0C3087ACD05B}"/>
              </a:ext>
            </a:extLst>
          </p:cNvPr>
          <p:cNvSpPr>
            <a:spLocks noGrp="1"/>
          </p:cNvSpPr>
          <p:nvPr>
            <p:ph type="subTitle" idx="1"/>
          </p:nvPr>
        </p:nvSpPr>
        <p:spPr>
          <a:xfrm>
            <a:off x="796157" y="930166"/>
            <a:ext cx="10925504" cy="1182414"/>
          </a:xfrm>
        </p:spPr>
        <p:txBody>
          <a:bodyPr>
            <a:normAutofit/>
          </a:bodyPr>
          <a:lstStyle/>
          <a:p>
            <a:r>
              <a:rPr lang="fr-FR" sz="2000" dirty="0"/>
              <a:t>Photo aérienne 1962.</a:t>
            </a:r>
          </a:p>
          <a:p>
            <a:r>
              <a:rPr lang="fr-FR" dirty="0"/>
              <a:t>La photo est nette, mettez un nom sur les toitures. La 2 x2 voies est en construction, mais on circule toujours par la départementale qui traverse les Cabanes.</a:t>
            </a:r>
          </a:p>
        </p:txBody>
      </p:sp>
      <p:pic>
        <p:nvPicPr>
          <p:cNvPr id="5" name="Image 4">
            <a:extLst>
              <a:ext uri="{FF2B5EF4-FFF2-40B4-BE49-F238E27FC236}">
                <a16:creationId xmlns:a16="http://schemas.microsoft.com/office/drawing/2014/main" xmlns="" id="{F91FA5DD-DDD5-432F-A007-8E37C2F00A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4618" y="2254470"/>
            <a:ext cx="7768302" cy="4406461"/>
          </a:xfrm>
          <a:prstGeom prst="rect">
            <a:avLst/>
          </a:prstGeom>
        </p:spPr>
      </p:pic>
    </p:spTree>
    <p:extLst>
      <p:ext uri="{BB962C8B-B14F-4D97-AF65-F5344CB8AC3E}">
        <p14:creationId xmlns:p14="http://schemas.microsoft.com/office/powerpoint/2010/main" xmlns="" val="233146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A72DB2-46AE-4D44-800E-35731640DE56}"/>
              </a:ext>
            </a:extLst>
          </p:cNvPr>
          <p:cNvSpPr>
            <a:spLocks noGrp="1"/>
          </p:cNvSpPr>
          <p:nvPr>
            <p:ph type="ctrTitle"/>
          </p:nvPr>
        </p:nvSpPr>
        <p:spPr>
          <a:xfrm>
            <a:off x="796157" y="189186"/>
            <a:ext cx="10925503" cy="599090"/>
          </a:xfrm>
        </p:spPr>
        <p:txBody>
          <a:bodyPr>
            <a:normAutofit/>
          </a:bodyPr>
          <a:lstStyle/>
          <a:p>
            <a:r>
              <a:rPr lang="fr-FR" sz="3200" dirty="0" smtClean="0"/>
              <a:t>Balade </a:t>
            </a:r>
            <a:r>
              <a:rPr lang="fr-FR" sz="3200" dirty="0"/>
              <a:t>historique au-dessus des Cabanes de Pérols – photo </a:t>
            </a:r>
            <a:r>
              <a:rPr lang="fr-FR" sz="3200" dirty="0" smtClean="0"/>
              <a:t>9</a:t>
            </a:r>
            <a:endParaRPr lang="fr-FR" sz="3200" dirty="0"/>
          </a:p>
        </p:txBody>
      </p:sp>
      <p:pic>
        <p:nvPicPr>
          <p:cNvPr id="8" name="Image 7">
            <a:extLst>
              <a:ext uri="{FF2B5EF4-FFF2-40B4-BE49-F238E27FC236}">
                <a16:creationId xmlns:a16="http://schemas.microsoft.com/office/drawing/2014/main" xmlns="" id="{1496A771-7B04-4E19-91FD-A35EE4F7DF3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766725">
            <a:off x="622597" y="1564322"/>
            <a:ext cx="7081502" cy="4006354"/>
          </a:xfrm>
          <a:prstGeom prst="rect">
            <a:avLst/>
          </a:prstGeom>
        </p:spPr>
      </p:pic>
      <p:sp>
        <p:nvSpPr>
          <p:cNvPr id="9" name="Rectangle 8">
            <a:extLst>
              <a:ext uri="{FF2B5EF4-FFF2-40B4-BE49-F238E27FC236}">
                <a16:creationId xmlns:a16="http://schemas.microsoft.com/office/drawing/2014/main" xmlns="" id="{BEC31AA2-A8A5-4174-AD64-E571B8A79AED}"/>
              </a:ext>
            </a:extLst>
          </p:cNvPr>
          <p:cNvSpPr/>
          <p:nvPr/>
        </p:nvSpPr>
        <p:spPr>
          <a:xfrm>
            <a:off x="8339959" y="1028343"/>
            <a:ext cx="3606747" cy="5078313"/>
          </a:xfrm>
          <a:prstGeom prst="rect">
            <a:avLst/>
          </a:prstGeom>
        </p:spPr>
        <p:txBody>
          <a:bodyPr wrap="square">
            <a:spAutoFit/>
          </a:bodyPr>
          <a:lstStyle/>
          <a:p>
            <a:r>
              <a:rPr lang="fr-FR" dirty="0">
                <a:latin typeface="Times-Roman"/>
              </a:rPr>
              <a:t>Photo aérienne 1968.</a:t>
            </a:r>
          </a:p>
          <a:p>
            <a:endParaRPr lang="fr-FR" dirty="0">
              <a:latin typeface="Times-Roman"/>
            </a:endParaRPr>
          </a:p>
          <a:p>
            <a:r>
              <a:rPr lang="fr-FR" dirty="0">
                <a:latin typeface="Times-Roman"/>
              </a:rPr>
              <a:t>La ferme rose est encore là. La pointe de la Grave s’est raccourcie.</a:t>
            </a:r>
          </a:p>
          <a:p>
            <a:r>
              <a:rPr lang="fr-FR" dirty="0">
                <a:latin typeface="Times-Roman"/>
              </a:rPr>
              <a:t>La ville neuve de Carnon est en construction. On peut voir dans l’étang la trace noire laissée par la</a:t>
            </a:r>
          </a:p>
          <a:p>
            <a:r>
              <a:rPr lang="fr-FR" dirty="0">
                <a:latin typeface="Times-Roman"/>
              </a:rPr>
              <a:t>« suceuse » qui a aspiré le fond de l’étang pour réaliser le sol de Carnon. Cette trace va rester</a:t>
            </a:r>
          </a:p>
          <a:p>
            <a:r>
              <a:rPr lang="fr-FR" dirty="0">
                <a:latin typeface="Times-Roman"/>
              </a:rPr>
              <a:t>plusieurs années. La 2x2 voies en construction au passage du canal du Rhône à Sète.</a:t>
            </a:r>
          </a:p>
          <a:p>
            <a:r>
              <a:rPr lang="fr-FR" dirty="0">
                <a:latin typeface="Times-Roman"/>
              </a:rPr>
              <a:t>Le canal Royal qui permettait au centre de l’étang de communiquer directement avec le grau est</a:t>
            </a:r>
          </a:p>
          <a:p>
            <a:r>
              <a:rPr lang="fr-FR" dirty="0">
                <a:latin typeface="Times-Roman"/>
              </a:rPr>
              <a:t>définitivement bouché. </a:t>
            </a:r>
          </a:p>
          <a:p>
            <a:r>
              <a:rPr lang="fr-FR" dirty="0">
                <a:latin typeface="Times-Roman"/>
              </a:rPr>
              <a:t>Dommage pour les anguilles.</a:t>
            </a:r>
            <a:endParaRPr lang="fr-FR" dirty="0"/>
          </a:p>
        </p:txBody>
      </p:sp>
    </p:spTree>
    <p:extLst>
      <p:ext uri="{BB962C8B-B14F-4D97-AF65-F5344CB8AC3E}">
        <p14:creationId xmlns:p14="http://schemas.microsoft.com/office/powerpoint/2010/main" xmlns="" val="298050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TotalTime>
  <Words>868</Words>
  <Application>Microsoft Office PowerPoint</Application>
  <PresentationFormat>Personnalisé</PresentationFormat>
  <Paragraphs>64</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Balade historique au-dessus des Cabanes de Pérols – photo 1</vt:lpstr>
      <vt:lpstr>Balade historique au-dessus des Cabanes de Pérols – photo 2 </vt:lpstr>
      <vt:lpstr>Balade historique au-dessus des Cabanes de Pérols – photo 3</vt:lpstr>
      <vt:lpstr>Balade historique au-dessus des Cabanes de Pérols – photo 4</vt:lpstr>
      <vt:lpstr>Balade historique au-dessus des Cabanes de Pérols – photo 5</vt:lpstr>
      <vt:lpstr>Balade historique au-dessus des Cabanes de Pérols – photo 6</vt:lpstr>
      <vt:lpstr>Balade historique au-dessus des Cabanes de Pérols – photo 7</vt:lpstr>
      <vt:lpstr>Balade historique au-dessus des Cabanes de Pérols – photo 8</vt:lpstr>
      <vt:lpstr>Balade historique au-dessus des Cabanes de Pérols – photo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Ballade historique au-dessus des Cabanes de Pérols</dc:title>
  <dc:creator>Cécile FOURNIER</dc:creator>
  <cp:lastModifiedBy>Joelle LLORET</cp:lastModifiedBy>
  <cp:revision>21</cp:revision>
  <dcterms:created xsi:type="dcterms:W3CDTF">2020-02-19T19:13:29Z</dcterms:created>
  <dcterms:modified xsi:type="dcterms:W3CDTF">2023-02-25T10:56:23Z</dcterms:modified>
</cp:coreProperties>
</file>